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4" r:id="rId5"/>
    <p:sldId id="259" r:id="rId6"/>
    <p:sldId id="260" r:id="rId7"/>
    <p:sldId id="261" r:id="rId8"/>
  </p:sldIdLst>
  <p:sldSz cx="18288000" cy="10287000"/>
  <p:notesSz cx="6858000" cy="9144000"/>
  <p:embeddedFontLst>
    <p:embeddedFont>
      <p:font typeface="Garet" panose="020B0604020202020204" charset="0"/>
      <p:regular r:id="rId10"/>
    </p:embeddedFont>
    <p:embeddedFont>
      <p:font typeface="Garet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882" y="6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C6092-53AB-49CC-9925-FA9E50B22E56}" type="datetimeFigureOut">
              <a:rPr lang="en-US" smtClean="0"/>
              <a:t>12/25/2025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A5664-97D5-4447-9EB6-EE332C00FA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1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Internet, selon la banque mondiale, dont nous vous montrons ici la page de garde du site web, apporte santé, éducation, inclusion, et tout un </a:t>
            </a:r>
            <a:r>
              <a:rPr lang="fr-FR" dirty="0" err="1"/>
              <a:t>plétore</a:t>
            </a:r>
            <a:r>
              <a:rPr lang="fr-FR" dirty="0"/>
              <a:t> de bénéfices, avec un meilleur accès à l’emploi, une meilleure productivité, et en point d’orgue une meilleur qualité de vie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A5664-97D5-4447-9EB6-EE332C00FA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7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23981" r="-239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02597" y="2792594"/>
            <a:ext cx="9936534" cy="385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 </a:t>
            </a:r>
            <a:r>
              <a:rPr lang="en-US" sz="6500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l'exclusion</a:t>
            </a:r>
            <a:r>
              <a:rPr lang="en-US" sz="65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à </a:t>
            </a:r>
            <a:r>
              <a:rPr lang="en-US" sz="6500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l'inclusion</a:t>
            </a:r>
            <a:r>
              <a:rPr lang="en-US" sz="65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: </a:t>
            </a:r>
            <a:r>
              <a:rPr lang="en-US" sz="6500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Prédire</a:t>
            </a:r>
            <a:r>
              <a:rPr lang="en-US" sz="65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l'accès internet au TOGO</a:t>
            </a:r>
          </a:p>
        </p:txBody>
      </p:sp>
      <p:sp>
        <p:nvSpPr>
          <p:cNvPr id="23" name="Freeform 23"/>
          <p:cNvSpPr/>
          <p:nvPr/>
        </p:nvSpPr>
        <p:spPr>
          <a:xfrm>
            <a:off x="5410098" y="514350"/>
            <a:ext cx="2107151" cy="2107151"/>
          </a:xfrm>
          <a:custGeom>
            <a:avLst/>
            <a:gdLst/>
            <a:ahLst/>
            <a:cxnLst/>
            <a:rect l="l" t="t" r="r" b="b"/>
            <a:pathLst>
              <a:path w="2107151" h="2107151">
                <a:moveTo>
                  <a:pt x="0" y="0"/>
                </a:moveTo>
                <a:lnTo>
                  <a:pt x="2107151" y="0"/>
                </a:lnTo>
                <a:lnTo>
                  <a:pt x="2107151" y="2107151"/>
                </a:lnTo>
                <a:lnTo>
                  <a:pt x="0" y="210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702597" y="8016035"/>
            <a:ext cx="1249078" cy="1242265"/>
          </a:xfrm>
          <a:custGeom>
            <a:avLst/>
            <a:gdLst/>
            <a:ahLst/>
            <a:cxnLst/>
            <a:rect l="l" t="t" r="r" b="b"/>
            <a:pathLst>
              <a:path w="1249078" h="1242265">
                <a:moveTo>
                  <a:pt x="0" y="0"/>
                </a:moveTo>
                <a:lnTo>
                  <a:pt x="1249079" y="0"/>
                </a:lnTo>
                <a:lnTo>
                  <a:pt x="1249079" y="1242265"/>
                </a:lnTo>
                <a:lnTo>
                  <a:pt x="0" y="124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3065765" y="8418727"/>
            <a:ext cx="5102540" cy="38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EQUIPE 3 ACDS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23">
            <a:extLst>
              <a:ext uri="{FF2B5EF4-FFF2-40B4-BE49-F238E27FC236}">
                <a16:creationId xmlns:a16="http://schemas.microsoft.com/office/drawing/2014/main" id="{93F4A5FC-32E1-C978-7DB7-86CDF21C85A1}"/>
              </a:ext>
            </a:extLst>
          </p:cNvPr>
          <p:cNvSpPr/>
          <p:nvPr/>
        </p:nvSpPr>
        <p:spPr>
          <a:xfrm>
            <a:off x="17101137" y="58807"/>
            <a:ext cx="1263063" cy="1198493"/>
          </a:xfrm>
          <a:custGeom>
            <a:avLst/>
            <a:gdLst/>
            <a:ahLst/>
            <a:cxnLst/>
            <a:rect l="l" t="t" r="r" b="b"/>
            <a:pathLst>
              <a:path w="2107151" h="2107151">
                <a:moveTo>
                  <a:pt x="0" y="0"/>
                </a:moveTo>
                <a:lnTo>
                  <a:pt x="2107151" y="0"/>
                </a:lnTo>
                <a:lnTo>
                  <a:pt x="2107151" y="2107151"/>
                </a:lnTo>
                <a:lnTo>
                  <a:pt x="0" y="2107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814284" y="1085850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6"/>
              <a:stretch>
                <a:fillRect l="-33128" r="-331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9448800" y="958242"/>
            <a:ext cx="10583636" cy="1488206"/>
            <a:chOff x="0" y="0"/>
            <a:chExt cx="9357013" cy="4064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4064000"/>
            </a:xfrm>
            <a:custGeom>
              <a:avLst/>
              <a:gdLst/>
              <a:ahLst/>
              <a:cxnLst/>
              <a:rect l="l" t="t" r="r" b="b"/>
              <a:pathLst>
                <a:path w="9357013" h="4064000">
                  <a:moveTo>
                    <a:pt x="0" y="0"/>
                  </a:moveTo>
                  <a:lnTo>
                    <a:pt x="9357013" y="0"/>
                  </a:lnTo>
                  <a:lnTo>
                    <a:pt x="9357013" y="4064000"/>
                  </a:lnTo>
                  <a:lnTo>
                    <a:pt x="0" y="406400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410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-8466678" y="1201788"/>
            <a:ext cx="8129146" cy="98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27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 Togo, Internet ≠ un droit </a:t>
            </a:r>
          </a:p>
          <a:p>
            <a:pPr algn="l">
              <a:lnSpc>
                <a:spcPts val="3858"/>
              </a:lnSpc>
            </a:pPr>
            <a:r>
              <a:rPr lang="en-US" sz="27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C'est un privilege (49% </a:t>
            </a:r>
            <a:r>
              <a:rPr lang="en-US" sz="275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n'y</a:t>
            </a:r>
            <a:r>
              <a:rPr lang="en-US" sz="27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ont pas droit)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77AE30B-419F-B305-32CD-037954950F0E}"/>
              </a:ext>
            </a:extLst>
          </p:cNvPr>
          <p:cNvGrpSpPr/>
          <p:nvPr/>
        </p:nvGrpSpPr>
        <p:grpSpPr>
          <a:xfrm>
            <a:off x="18242838" y="830879"/>
            <a:ext cx="2346934" cy="2346934"/>
            <a:chOff x="8991600" y="570042"/>
            <a:chExt cx="2346934" cy="2346934"/>
          </a:xfrm>
        </p:grpSpPr>
        <p:grpSp>
          <p:nvGrpSpPr>
            <p:cNvPr id="16" name="Group 16"/>
            <p:cNvGrpSpPr/>
            <p:nvPr/>
          </p:nvGrpSpPr>
          <p:grpSpPr>
            <a:xfrm>
              <a:off x="9183812" y="750162"/>
              <a:ext cx="1977164" cy="197716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99699" y="0"/>
                    </a:moveTo>
                    <a:lnTo>
                      <a:pt x="613101" y="0"/>
                    </a:lnTo>
                    <a:cubicBezTo>
                      <a:pt x="666064" y="0"/>
                      <a:pt x="716859" y="21040"/>
                      <a:pt x="754309" y="58491"/>
                    </a:cubicBezTo>
                    <a:cubicBezTo>
                      <a:pt x="791760" y="95941"/>
                      <a:pt x="812800" y="146736"/>
                      <a:pt x="812800" y="199699"/>
                    </a:cubicBezTo>
                    <a:lnTo>
                      <a:pt x="812800" y="613101"/>
                    </a:lnTo>
                    <a:cubicBezTo>
                      <a:pt x="812800" y="666064"/>
                      <a:pt x="791760" y="716859"/>
                      <a:pt x="754309" y="754309"/>
                    </a:cubicBezTo>
                    <a:cubicBezTo>
                      <a:pt x="716859" y="791760"/>
                      <a:pt x="666064" y="812800"/>
                      <a:pt x="613101" y="812800"/>
                    </a:cubicBezTo>
                    <a:lnTo>
                      <a:pt x="199699" y="812800"/>
                    </a:lnTo>
                    <a:cubicBezTo>
                      <a:pt x="146736" y="812800"/>
                      <a:pt x="95941" y="791760"/>
                      <a:pt x="58491" y="754309"/>
                    </a:cubicBezTo>
                    <a:cubicBezTo>
                      <a:pt x="21040" y="716859"/>
                      <a:pt x="0" y="666064"/>
                      <a:pt x="0" y="613101"/>
                    </a:cubicBezTo>
                    <a:lnTo>
                      <a:pt x="0" y="199699"/>
                    </a:lnTo>
                    <a:cubicBezTo>
                      <a:pt x="0" y="146736"/>
                      <a:pt x="21040" y="95941"/>
                      <a:pt x="58491" y="58491"/>
                    </a:cubicBezTo>
                    <a:cubicBezTo>
                      <a:pt x="95941" y="21040"/>
                      <a:pt x="146736" y="0"/>
                      <a:pt x="199699" y="0"/>
                    </a:cubicBezTo>
                    <a:close/>
                  </a:path>
                </a:pathLst>
              </a:custGeom>
              <a:solidFill>
                <a:srgbClr val="0345E4">
                  <a:alpha val="2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91600" y="570042"/>
              <a:ext cx="2346934" cy="2346934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50B87AD1-7844-8B38-12C0-EA3B4060328F}"/>
              </a:ext>
            </a:extLst>
          </p:cNvPr>
          <p:cNvGrpSpPr/>
          <p:nvPr/>
        </p:nvGrpSpPr>
        <p:grpSpPr>
          <a:xfrm>
            <a:off x="-9336857" y="3090845"/>
            <a:ext cx="9450375" cy="2230551"/>
            <a:chOff x="836624" y="3090845"/>
            <a:chExt cx="9450375" cy="2230551"/>
          </a:xfrm>
        </p:grpSpPr>
        <p:grpSp>
          <p:nvGrpSpPr>
            <p:cNvPr id="34" name="Group 7">
              <a:extLst>
                <a:ext uri="{FF2B5EF4-FFF2-40B4-BE49-F238E27FC236}">
                  <a16:creationId xmlns:a16="http://schemas.microsoft.com/office/drawing/2014/main" id="{13B71FEC-26FD-0F6D-B322-20A32CAF83BE}"/>
                </a:ext>
              </a:extLst>
            </p:cNvPr>
            <p:cNvGrpSpPr/>
            <p:nvPr/>
          </p:nvGrpSpPr>
          <p:grpSpPr>
            <a:xfrm>
              <a:off x="836624" y="3090845"/>
              <a:ext cx="9450375" cy="2230551"/>
              <a:chOff x="0" y="0"/>
              <a:chExt cx="9357013" cy="4064000"/>
            </a:xfrm>
          </p:grpSpPr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705385E9-10A7-108D-5AB4-CE876E616703}"/>
                  </a:ext>
                </a:extLst>
              </p:cNvPr>
              <p:cNvSpPr/>
              <p:nvPr/>
            </p:nvSpPr>
            <p:spPr>
              <a:xfrm>
                <a:off x="0" y="0"/>
                <a:ext cx="9357013" cy="4064000"/>
              </a:xfrm>
              <a:custGeom>
                <a:avLst/>
                <a:gdLst/>
                <a:ahLst/>
                <a:cxnLst/>
                <a:rect l="l" t="t" r="r" b="b"/>
                <a:pathLst>
                  <a:path w="9357013" h="4064000">
                    <a:moveTo>
                      <a:pt x="0" y="0"/>
                    </a:moveTo>
                    <a:lnTo>
                      <a:pt x="9357013" y="0"/>
                    </a:lnTo>
                    <a:lnTo>
                      <a:pt x="9357013" y="4064000"/>
                    </a:lnTo>
                    <a:lnTo>
                      <a:pt x="0" y="4064000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8210672C-1BC5-763F-4231-89B2A82813D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357013" cy="41021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58763" y="3382558"/>
              <a:ext cx="8779698" cy="15200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982"/>
                </a:lnSpc>
              </a:pPr>
              <a:r>
                <a:rPr lang="en-US" sz="2844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Pendant </a:t>
              </a:r>
              <a:r>
                <a:rPr lang="en-US" sz="2844" dirty="0" err="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que</a:t>
              </a:r>
              <a:r>
                <a:rPr lang="en-US" sz="2844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le monde </a:t>
              </a:r>
              <a:r>
                <a:rPr lang="en-US" sz="2844" dirty="0" err="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avance</a:t>
              </a:r>
              <a:r>
                <a:rPr lang="en-US" sz="2844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à la </a:t>
              </a:r>
              <a:r>
                <a:rPr lang="en-US" sz="2844" dirty="0" err="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vitesse</a:t>
              </a:r>
              <a:r>
                <a:rPr lang="en-US" sz="2844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de la </a:t>
              </a:r>
              <a:r>
                <a:rPr lang="en-US" sz="2844" dirty="0" err="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fibre</a:t>
              </a:r>
              <a:r>
                <a:rPr lang="en-US" sz="2844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2844" dirty="0" err="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optique</a:t>
              </a:r>
              <a:r>
                <a:rPr lang="en-US" sz="2844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, certains sont </a:t>
              </a:r>
              <a:r>
                <a:rPr lang="en-US" sz="2844" dirty="0" err="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bloqués</a:t>
              </a:r>
              <a:r>
                <a:rPr lang="en-US" sz="2844" dirty="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au point </a:t>
              </a:r>
              <a:r>
                <a:rPr lang="en-US" sz="2844" dirty="0" err="1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zéro</a:t>
              </a:r>
              <a:endParaRPr lang="en-US" sz="2844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endParaRPr>
            </a:p>
          </p:txBody>
        </p:sp>
      </p:grpSp>
      <p:sp>
        <p:nvSpPr>
          <p:cNvPr id="29" name="AutoShape 2" descr="WBG Logo">
            <a:extLst>
              <a:ext uri="{FF2B5EF4-FFF2-40B4-BE49-F238E27FC236}">
                <a16:creationId xmlns:a16="http://schemas.microsoft.com/office/drawing/2014/main" id="{1EB8BA0E-F7D3-040F-D371-CE7C59A57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4" descr="WBG Logo">
            <a:extLst>
              <a:ext uri="{FF2B5EF4-FFF2-40B4-BE49-F238E27FC236}">
                <a16:creationId xmlns:a16="http://schemas.microsoft.com/office/drawing/2014/main" id="{83D65ACF-9A20-F3D8-D5B9-A08BB609BF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Image 31" descr="Une image contenant texte, capture d’écran, Police, information&#10;&#10;Le contenu généré par l’IA peut être incorrect.">
            <a:extLst>
              <a:ext uri="{FF2B5EF4-FFF2-40B4-BE49-F238E27FC236}">
                <a16:creationId xmlns:a16="http://schemas.microsoft.com/office/drawing/2014/main" id="{6FE039D2-ABE3-9F63-D449-E396F6F68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6859" y="7498363"/>
            <a:ext cx="9539709" cy="2792712"/>
          </a:xfrm>
          <a:prstGeom prst="rect">
            <a:avLst/>
          </a:prstGeom>
        </p:spPr>
      </p:pic>
      <p:pic>
        <p:nvPicPr>
          <p:cNvPr id="39" name="20251225-1103-11.6892417">
            <a:hlinkClick r:id="" action="ppaction://media"/>
            <a:extLst>
              <a:ext uri="{FF2B5EF4-FFF2-40B4-BE49-F238E27FC236}">
                <a16:creationId xmlns:a16="http://schemas.microsoft.com/office/drawing/2014/main" id="{D3E69C12-6360-49EC-6AFE-DF5F6C83D4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7343" y="1050424"/>
            <a:ext cx="16320573" cy="6600376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7D09AF6D-11B7-580A-32CE-BC154D3FF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24" y="11712345"/>
            <a:ext cx="5416832" cy="36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26">
            <a:extLst>
              <a:ext uri="{FF2B5EF4-FFF2-40B4-BE49-F238E27FC236}">
                <a16:creationId xmlns:a16="http://schemas.microsoft.com/office/drawing/2014/main" id="{E2D116B0-CAD8-280C-130A-FD873FA49DFE}"/>
              </a:ext>
            </a:extLst>
          </p:cNvPr>
          <p:cNvSpPr txBox="1"/>
          <p:nvPr/>
        </p:nvSpPr>
        <p:spPr>
          <a:xfrm rot="16200000">
            <a:off x="-2948205" y="4872132"/>
            <a:ext cx="7570283" cy="719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72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Contexte</a:t>
            </a:r>
          </a:p>
        </p:txBody>
      </p:sp>
      <p:sp>
        <p:nvSpPr>
          <p:cNvPr id="45" name="AutoShape 10" descr="Image de ">
            <a:extLst>
              <a:ext uri="{FF2B5EF4-FFF2-40B4-BE49-F238E27FC236}">
                <a16:creationId xmlns:a16="http://schemas.microsoft.com/office/drawing/2014/main" id="{4EF7E73C-C010-9D9B-B3A2-5825A01343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12" descr="Image de ">
            <a:extLst>
              <a:ext uri="{FF2B5EF4-FFF2-40B4-BE49-F238E27FC236}">
                <a16:creationId xmlns:a16="http://schemas.microsoft.com/office/drawing/2014/main" id="{C5247086-0699-7198-B234-EAC23F9287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8800" y="5448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76842E1E-9F6B-D696-03F3-08918002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128" y="7833085"/>
            <a:ext cx="3513013" cy="236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C57D-258D-DE99-17E8-6D7663A8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A3F7F1-99C1-921E-74B6-44ACCECACCBB}"/>
              </a:ext>
            </a:extLst>
          </p:cNvPr>
          <p:cNvGrpSpPr>
            <a:grpSpLocks noChangeAspect="1"/>
          </p:cNvGrpSpPr>
          <p:nvPr/>
        </p:nvGrpSpPr>
        <p:grpSpPr>
          <a:xfrm>
            <a:off x="11928194" y="0"/>
            <a:ext cx="5416831" cy="12022429"/>
            <a:chOff x="0" y="0"/>
            <a:chExt cx="2858770" cy="63449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0487546-263F-E9EE-030F-43B7729114CD}"/>
                </a:ext>
              </a:extLst>
            </p:cNvPr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33128" r="-331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0B9B5C32-4AB5-D5DD-A7B6-F679084EEE8E}"/>
              </a:ext>
            </a:extLst>
          </p:cNvPr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69EA6CD-1ABE-6093-0A6F-283ED2AFD85B}"/>
                </a:ext>
              </a:extLst>
            </p:cNvPr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BC23B91-2C91-E6F9-4EBB-599CF9CC6EA5}"/>
                </a:ext>
              </a:extLst>
            </p:cNvPr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7">
            <a:extLst>
              <a:ext uri="{FF2B5EF4-FFF2-40B4-BE49-F238E27FC236}">
                <a16:creationId xmlns:a16="http://schemas.microsoft.com/office/drawing/2014/main" id="{28629578-B5CA-4E6E-FBE1-A0B26927C5A7}"/>
              </a:ext>
            </a:extLst>
          </p:cNvPr>
          <p:cNvGrpSpPr/>
          <p:nvPr/>
        </p:nvGrpSpPr>
        <p:grpSpPr>
          <a:xfrm>
            <a:off x="757387" y="3556650"/>
            <a:ext cx="11170807" cy="1657480"/>
            <a:chOff x="0" y="0"/>
            <a:chExt cx="9357013" cy="4064000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FC402484-A780-9DBE-2940-EC61C4D8DAD0}"/>
                </a:ext>
              </a:extLst>
            </p:cNvPr>
            <p:cNvSpPr/>
            <p:nvPr/>
          </p:nvSpPr>
          <p:spPr>
            <a:xfrm>
              <a:off x="0" y="0"/>
              <a:ext cx="9357013" cy="4064000"/>
            </a:xfrm>
            <a:custGeom>
              <a:avLst/>
              <a:gdLst/>
              <a:ahLst/>
              <a:cxnLst/>
              <a:rect l="l" t="t" r="r" b="b"/>
              <a:pathLst>
                <a:path w="9357013" h="4064000">
                  <a:moveTo>
                    <a:pt x="0" y="0"/>
                  </a:moveTo>
                  <a:lnTo>
                    <a:pt x="9357013" y="0"/>
                  </a:lnTo>
                  <a:lnTo>
                    <a:pt x="9357013" y="4064000"/>
                  </a:lnTo>
                  <a:lnTo>
                    <a:pt x="0" y="406400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06A77049-D646-29FB-97DB-04C36B537664}"/>
                </a:ext>
              </a:extLst>
            </p:cNvPr>
            <p:cNvSpPr txBox="1"/>
            <p:nvPr/>
          </p:nvSpPr>
          <p:spPr>
            <a:xfrm>
              <a:off x="0" y="-38100"/>
              <a:ext cx="9357013" cy="410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B8AE34C6-66DC-A5E5-098C-045341AE65CF}"/>
              </a:ext>
            </a:extLst>
          </p:cNvPr>
          <p:cNvGrpSpPr/>
          <p:nvPr/>
        </p:nvGrpSpPr>
        <p:grpSpPr>
          <a:xfrm>
            <a:off x="555994" y="958242"/>
            <a:ext cx="11260427" cy="2303128"/>
            <a:chOff x="0" y="0"/>
            <a:chExt cx="9357013" cy="4064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78F2039-BB1A-F69C-C497-4428EA5C2F34}"/>
                </a:ext>
              </a:extLst>
            </p:cNvPr>
            <p:cNvSpPr/>
            <p:nvPr/>
          </p:nvSpPr>
          <p:spPr>
            <a:xfrm>
              <a:off x="0" y="0"/>
              <a:ext cx="9357013" cy="4064000"/>
            </a:xfrm>
            <a:custGeom>
              <a:avLst/>
              <a:gdLst/>
              <a:ahLst/>
              <a:cxnLst/>
              <a:rect l="l" t="t" r="r" b="b"/>
              <a:pathLst>
                <a:path w="9357013" h="4064000">
                  <a:moveTo>
                    <a:pt x="0" y="0"/>
                  </a:moveTo>
                  <a:lnTo>
                    <a:pt x="9357013" y="0"/>
                  </a:lnTo>
                  <a:lnTo>
                    <a:pt x="9357013" y="4064000"/>
                  </a:lnTo>
                  <a:lnTo>
                    <a:pt x="0" y="406400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2368828-D6B6-B4C1-F3E2-49C2CE933675}"/>
                </a:ext>
              </a:extLst>
            </p:cNvPr>
            <p:cNvSpPr txBox="1"/>
            <p:nvPr/>
          </p:nvSpPr>
          <p:spPr>
            <a:xfrm>
              <a:off x="0" y="-38100"/>
              <a:ext cx="9357013" cy="410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C694F80-615B-1149-EE22-4016CD58EE6F}"/>
              </a:ext>
            </a:extLst>
          </p:cNvPr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3FF1F71-76CB-E275-8FF0-D86FC90F9B81}"/>
                </a:ext>
              </a:extLst>
            </p:cNvPr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3A8E9C9-1980-A848-E281-5B46761CD470}"/>
                </a:ext>
              </a:extLst>
            </p:cNvPr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621449E-AE28-FC20-CC74-3680C531A881}"/>
              </a:ext>
            </a:extLst>
          </p:cNvPr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977C0E-6238-6236-4B26-1A498C1DB2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9FB812DF-642D-551C-DC2A-8D3DC7E2DE8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C9BDD1C7-B581-12B7-2B49-2DCA18855037}"/>
              </a:ext>
            </a:extLst>
          </p:cNvPr>
          <p:cNvSpPr txBox="1"/>
          <p:nvPr/>
        </p:nvSpPr>
        <p:spPr>
          <a:xfrm>
            <a:off x="1389815" y="1132669"/>
            <a:ext cx="9942979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Togo : Internet par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fibre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n’est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pas un droit </a:t>
            </a:r>
          </a:p>
          <a:p>
            <a:pPr algn="l">
              <a:lnSpc>
                <a:spcPts val="3858"/>
              </a:lnSpc>
            </a:pPr>
            <a:endParaRPr lang="en-US" sz="32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858"/>
              </a:lnSpc>
            </a:pP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C'est un </a:t>
            </a:r>
            <a:r>
              <a:rPr lang="en-US" sz="3200" b="1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privilège</a:t>
            </a:r>
            <a:r>
              <a:rPr lang="en-US" sz="3200" b="1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pour 3 966 795 </a:t>
            </a:r>
            <a:r>
              <a:rPr lang="en-US" sz="3200" b="1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hbts</a:t>
            </a:r>
            <a:endParaRPr lang="en-US" sz="32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68E6117-AD4D-CDDE-139F-820FB65CC7DC}"/>
              </a:ext>
            </a:extLst>
          </p:cNvPr>
          <p:cNvSpPr txBox="1"/>
          <p:nvPr/>
        </p:nvSpPr>
        <p:spPr>
          <a:xfrm>
            <a:off x="-5257800" y="912660"/>
            <a:ext cx="8795646" cy="120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5"/>
              </a:lnSpc>
            </a:pPr>
            <a:r>
              <a:rPr lang="en-US" sz="81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CONTEXT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FB96933-7681-C111-C640-49AA138120F0}"/>
              </a:ext>
            </a:extLst>
          </p:cNvPr>
          <p:cNvGrpSpPr/>
          <p:nvPr/>
        </p:nvGrpSpPr>
        <p:grpSpPr>
          <a:xfrm>
            <a:off x="9856914" y="1062076"/>
            <a:ext cx="2346934" cy="2346934"/>
            <a:chOff x="8991600" y="570042"/>
            <a:chExt cx="2346934" cy="2346934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EC73B5A-B404-43FB-D3DB-60B0E4CE59BA}"/>
                </a:ext>
              </a:extLst>
            </p:cNvPr>
            <p:cNvGrpSpPr/>
            <p:nvPr/>
          </p:nvGrpSpPr>
          <p:grpSpPr>
            <a:xfrm>
              <a:off x="9183812" y="750162"/>
              <a:ext cx="1977164" cy="1977164"/>
              <a:chOff x="0" y="0"/>
              <a:chExt cx="812800" cy="8128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554E229A-F5C9-590D-C110-2D7CD050FD8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99699" y="0"/>
                    </a:moveTo>
                    <a:lnTo>
                      <a:pt x="613101" y="0"/>
                    </a:lnTo>
                    <a:cubicBezTo>
                      <a:pt x="666064" y="0"/>
                      <a:pt x="716859" y="21040"/>
                      <a:pt x="754309" y="58491"/>
                    </a:cubicBezTo>
                    <a:cubicBezTo>
                      <a:pt x="791760" y="95941"/>
                      <a:pt x="812800" y="146736"/>
                      <a:pt x="812800" y="199699"/>
                    </a:cubicBezTo>
                    <a:lnTo>
                      <a:pt x="812800" y="613101"/>
                    </a:lnTo>
                    <a:cubicBezTo>
                      <a:pt x="812800" y="666064"/>
                      <a:pt x="791760" y="716859"/>
                      <a:pt x="754309" y="754309"/>
                    </a:cubicBezTo>
                    <a:cubicBezTo>
                      <a:pt x="716859" y="791760"/>
                      <a:pt x="666064" y="812800"/>
                      <a:pt x="613101" y="812800"/>
                    </a:cubicBezTo>
                    <a:lnTo>
                      <a:pt x="199699" y="812800"/>
                    </a:lnTo>
                    <a:cubicBezTo>
                      <a:pt x="146736" y="812800"/>
                      <a:pt x="95941" y="791760"/>
                      <a:pt x="58491" y="754309"/>
                    </a:cubicBezTo>
                    <a:cubicBezTo>
                      <a:pt x="21040" y="716859"/>
                      <a:pt x="0" y="666064"/>
                      <a:pt x="0" y="613101"/>
                    </a:cubicBezTo>
                    <a:lnTo>
                      <a:pt x="0" y="199699"/>
                    </a:lnTo>
                    <a:cubicBezTo>
                      <a:pt x="0" y="146736"/>
                      <a:pt x="21040" y="95941"/>
                      <a:pt x="58491" y="58491"/>
                    </a:cubicBezTo>
                    <a:cubicBezTo>
                      <a:pt x="95941" y="21040"/>
                      <a:pt x="146736" y="0"/>
                      <a:pt x="199699" y="0"/>
                    </a:cubicBezTo>
                    <a:close/>
                  </a:path>
                </a:pathLst>
              </a:custGeom>
              <a:solidFill>
                <a:srgbClr val="0345E4">
                  <a:alpha val="2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012FA610-20BC-36F6-AFA1-5081BB62A7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id="{F64B54E0-8716-14B4-AB1C-4C675C5C5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1600" y="570042"/>
              <a:ext cx="2346934" cy="2346934"/>
            </a:xfrm>
            <a:prstGeom prst="rect">
              <a:avLst/>
            </a:prstGeom>
          </p:spPr>
        </p:pic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8ACE2575-DE35-BDC2-A304-3A681E8F512C}"/>
              </a:ext>
            </a:extLst>
          </p:cNvPr>
          <p:cNvSpPr txBox="1"/>
          <p:nvPr/>
        </p:nvSpPr>
        <p:spPr>
          <a:xfrm>
            <a:off x="1256470" y="3708819"/>
            <a:ext cx="10392469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Pendant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que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le monde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avance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à la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vitesse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 la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fibre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optique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, certains sont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bloqués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au point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zéro</a:t>
            </a:r>
            <a:endParaRPr lang="en-US" sz="32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7BE0DB17-C56B-7310-53C1-C07AC83E54DB}"/>
              </a:ext>
            </a:extLst>
          </p:cNvPr>
          <p:cNvSpPr txBox="1"/>
          <p:nvPr/>
        </p:nvSpPr>
        <p:spPr>
          <a:xfrm rot="16200000">
            <a:off x="-2948205" y="4872132"/>
            <a:ext cx="7570283" cy="719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72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Contexte</a:t>
            </a:r>
          </a:p>
        </p:txBody>
      </p:sp>
      <p:sp>
        <p:nvSpPr>
          <p:cNvPr id="29" name="AutoShape 2" descr="WBG Logo">
            <a:extLst>
              <a:ext uri="{FF2B5EF4-FFF2-40B4-BE49-F238E27FC236}">
                <a16:creationId xmlns:a16="http://schemas.microsoft.com/office/drawing/2014/main" id="{923CD31C-7F6E-F733-ECC9-3CE0EBCCEF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4" descr="WBG Logo">
            <a:extLst>
              <a:ext uri="{FF2B5EF4-FFF2-40B4-BE49-F238E27FC236}">
                <a16:creationId xmlns:a16="http://schemas.microsoft.com/office/drawing/2014/main" id="{918B46DA-5EE4-0077-28FC-FFFEDE226F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Image 31" descr="Une image contenant texte, capture d’écran, Police, information&#10;&#10;Le contenu généré par l’IA peut être incorrect.">
            <a:extLst>
              <a:ext uri="{FF2B5EF4-FFF2-40B4-BE49-F238E27FC236}">
                <a16:creationId xmlns:a16="http://schemas.microsoft.com/office/drawing/2014/main" id="{6A0285B8-4CE2-B885-EC44-0BD508C9B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494" y="10126831"/>
            <a:ext cx="5883150" cy="17222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FDDD376-5433-F843-75BC-1B846EBAC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23" y="5143500"/>
            <a:ext cx="7411917" cy="49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BCDFCB-BE90-D273-68D7-AE9CA144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74" y="2809862"/>
            <a:ext cx="2011377" cy="2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3">
            <a:extLst>
              <a:ext uri="{FF2B5EF4-FFF2-40B4-BE49-F238E27FC236}">
                <a16:creationId xmlns:a16="http://schemas.microsoft.com/office/drawing/2014/main" id="{C4A4C8C7-0C6B-1ADD-6A29-C2ACC49A6180}"/>
              </a:ext>
            </a:extLst>
          </p:cNvPr>
          <p:cNvSpPr/>
          <p:nvPr/>
        </p:nvSpPr>
        <p:spPr>
          <a:xfrm>
            <a:off x="17101137" y="58807"/>
            <a:ext cx="1263063" cy="1198493"/>
          </a:xfrm>
          <a:custGeom>
            <a:avLst/>
            <a:gdLst/>
            <a:ahLst/>
            <a:cxnLst/>
            <a:rect l="l" t="t" r="r" b="b"/>
            <a:pathLst>
              <a:path w="2107151" h="2107151">
                <a:moveTo>
                  <a:pt x="0" y="0"/>
                </a:moveTo>
                <a:lnTo>
                  <a:pt x="2107151" y="0"/>
                </a:lnTo>
                <a:lnTo>
                  <a:pt x="2107151" y="2107151"/>
                </a:lnTo>
                <a:lnTo>
                  <a:pt x="0" y="2107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76A25FD6-A227-9DE4-4553-342D69182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600" y="11239760"/>
            <a:ext cx="2525541" cy="169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94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-8466678" y="1201788"/>
            <a:ext cx="8129146" cy="98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27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 Togo, Internet ≠ un droit </a:t>
            </a:r>
          </a:p>
          <a:p>
            <a:pPr algn="l">
              <a:lnSpc>
                <a:spcPts val="3858"/>
              </a:lnSpc>
            </a:pPr>
            <a:r>
              <a:rPr lang="en-US" sz="27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C'est un privilege (49% </a:t>
            </a:r>
            <a:r>
              <a:rPr lang="en-US" sz="2755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n'y</a:t>
            </a:r>
            <a:r>
              <a:rPr lang="en-US" sz="275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ont pas droit)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1F0B18E8-5FC2-0AC7-43CE-975A117CDC3B}"/>
              </a:ext>
            </a:extLst>
          </p:cNvPr>
          <p:cNvSpPr txBox="1"/>
          <p:nvPr/>
        </p:nvSpPr>
        <p:spPr>
          <a:xfrm rot="16200000">
            <a:off x="-3646114" y="4631386"/>
            <a:ext cx="9014057" cy="719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72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Facteurs </a:t>
            </a:r>
            <a:r>
              <a:rPr lang="en-US" sz="7200" b="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associés</a:t>
            </a:r>
            <a:endParaRPr lang="en-US" sz="7200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9" name="AutoShape 2" descr="WBG Logo">
            <a:extLst>
              <a:ext uri="{FF2B5EF4-FFF2-40B4-BE49-F238E27FC236}">
                <a16:creationId xmlns:a16="http://schemas.microsoft.com/office/drawing/2014/main" id="{1EB8BA0E-F7D3-040F-D371-CE7C59A57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4" descr="WBG Logo">
            <a:extLst>
              <a:ext uri="{FF2B5EF4-FFF2-40B4-BE49-F238E27FC236}">
                <a16:creationId xmlns:a16="http://schemas.microsoft.com/office/drawing/2014/main" id="{83D65ACF-9A20-F3D8-D5B9-A08BB609BF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A33145C-8B2E-B463-F04D-C7A972756757}"/>
              </a:ext>
            </a:extLst>
          </p:cNvPr>
          <p:cNvGrpSpPr/>
          <p:nvPr/>
        </p:nvGrpSpPr>
        <p:grpSpPr>
          <a:xfrm>
            <a:off x="1999809" y="874733"/>
            <a:ext cx="14831056" cy="3490059"/>
            <a:chOff x="1773961" y="562869"/>
            <a:chExt cx="14831056" cy="3490059"/>
          </a:xfrm>
        </p:grpSpPr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C4171444-E440-65ED-1EF7-29C44BAA793E}"/>
                </a:ext>
              </a:extLst>
            </p:cNvPr>
            <p:cNvSpPr txBox="1"/>
            <p:nvPr/>
          </p:nvSpPr>
          <p:spPr>
            <a:xfrm>
              <a:off x="3087228" y="1937049"/>
              <a:ext cx="13388612" cy="9759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Type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d'habitat</a:t>
              </a: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 : zones rurales et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logements</a:t>
              </a: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précaires</a:t>
              </a: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fortement</a:t>
              </a: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impactés</a:t>
              </a:r>
              <a:endParaRPr lang="en-US" sz="3200" b="1" dirty="0">
                <a:solidFill>
                  <a:srgbClr val="000000"/>
                </a:solidFill>
                <a:latin typeface="Garet" panose="020B0604020202020204" charset="0"/>
                <a:ea typeface="Open Sans 2 Bold"/>
                <a:cs typeface="Open Sans 2 Bold"/>
                <a:sym typeface="Open Sans 2 Bold"/>
              </a:endParaRPr>
            </a:p>
          </p:txBody>
        </p:sp>
        <p:pic>
          <p:nvPicPr>
            <p:cNvPr id="41" name="Graphique 40" descr="Maison rénovée (avec étincelles) avec un remplissage uni">
              <a:extLst>
                <a:ext uri="{FF2B5EF4-FFF2-40B4-BE49-F238E27FC236}">
                  <a16:creationId xmlns:a16="http://schemas.microsoft.com/office/drawing/2014/main" id="{2C823AFF-5ABA-25D4-2290-D75D740AD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73961" y="1875424"/>
              <a:ext cx="914400" cy="914400"/>
            </a:xfrm>
            <a:prstGeom prst="rect">
              <a:avLst/>
            </a:prstGeom>
          </p:spPr>
        </p:pic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8F9DAFB0-7BFC-76E4-D215-AF9D6B437F67}"/>
                </a:ext>
              </a:extLst>
            </p:cNvPr>
            <p:cNvSpPr txBox="1"/>
            <p:nvPr/>
          </p:nvSpPr>
          <p:spPr>
            <a:xfrm>
              <a:off x="3075505" y="890786"/>
              <a:ext cx="13529512" cy="488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Infrastructure de connexion =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facteur</a:t>
              </a: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déterminant</a:t>
              </a: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absolu</a:t>
              </a:r>
              <a:endParaRPr lang="en-US" sz="3200" b="1" dirty="0">
                <a:solidFill>
                  <a:srgbClr val="000000"/>
                </a:solidFill>
                <a:latin typeface="Garet" panose="020B0604020202020204" charset="0"/>
                <a:ea typeface="Open Sans 2 Bold"/>
                <a:cs typeface="Open Sans 2 Bold"/>
                <a:sym typeface="Open Sans 2 Bold"/>
              </a:endParaRPr>
            </a:p>
          </p:txBody>
        </p:sp>
        <p:pic>
          <p:nvPicPr>
            <p:cNvPr id="44" name="Graphique 43" descr="Antenne relais téléphonique avec un remplissage uni">
              <a:extLst>
                <a:ext uri="{FF2B5EF4-FFF2-40B4-BE49-F238E27FC236}">
                  <a16:creationId xmlns:a16="http://schemas.microsoft.com/office/drawing/2014/main" id="{7F462671-EC5C-7007-F078-1FAA6CF4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3961" y="562869"/>
              <a:ext cx="914400" cy="914400"/>
            </a:xfrm>
            <a:prstGeom prst="rect">
              <a:avLst/>
            </a:prstGeom>
          </p:spPr>
        </p:pic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E1ED1B25-EDF1-9266-28F8-594DFE3A46D7}"/>
                </a:ext>
              </a:extLst>
            </p:cNvPr>
            <p:cNvSpPr txBox="1"/>
            <p:nvPr/>
          </p:nvSpPr>
          <p:spPr>
            <a:xfrm>
              <a:off x="3122397" y="3326985"/>
              <a:ext cx="13482620" cy="488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Niveau socio-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économique</a:t>
              </a: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 :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corrélation</a:t>
              </a: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 </a:t>
              </a:r>
              <a:r>
                <a:rPr lang="en-US" sz="3200" b="1" dirty="0" err="1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directe</a:t>
              </a:r>
              <a:r>
                <a:rPr lang="en-US" sz="3200" b="1" dirty="0">
                  <a:solidFill>
                    <a:srgbClr val="000000"/>
                  </a:solidFill>
                  <a:latin typeface="Garet" panose="020B0604020202020204" charset="0"/>
                  <a:ea typeface="Open Sans 2 Bold"/>
                  <a:cs typeface="Open Sans 2 Bold"/>
                  <a:sym typeface="Open Sans 2 Bold"/>
                </a:rPr>
                <a:t> avec l'accès</a:t>
              </a:r>
            </a:p>
          </p:txBody>
        </p:sp>
        <p:pic>
          <p:nvPicPr>
            <p:cNvPr id="47" name="Graphique 46" descr="Croissance de l'activité contour">
              <a:extLst>
                <a:ext uri="{FF2B5EF4-FFF2-40B4-BE49-F238E27FC236}">
                  <a16:creationId xmlns:a16="http://schemas.microsoft.com/office/drawing/2014/main" id="{C12BE1E1-0173-351F-F706-9C848AF3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30114" y="3138528"/>
              <a:ext cx="914400" cy="914400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79E2233-F696-AD39-B6CE-B66330459C67}"/>
              </a:ext>
            </a:extLst>
          </p:cNvPr>
          <p:cNvGrpSpPr/>
          <p:nvPr/>
        </p:nvGrpSpPr>
        <p:grpSpPr>
          <a:xfrm>
            <a:off x="1902627" y="4546555"/>
            <a:ext cx="15161176" cy="5901244"/>
            <a:chOff x="1323555" y="3771037"/>
            <a:chExt cx="15935745" cy="6740307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3D46AEF0-DDC7-9103-895F-B72247DA6195}"/>
                </a:ext>
              </a:extLst>
            </p:cNvPr>
            <p:cNvSpPr txBox="1"/>
            <p:nvPr/>
          </p:nvSpPr>
          <p:spPr>
            <a:xfrm>
              <a:off x="1323555" y="3771037"/>
              <a:ext cx="15935745" cy="6740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4800" dirty="0"/>
                <a:t>Profil –type du Ménage à risque d’exclusion numérique</a:t>
              </a:r>
            </a:p>
            <a:p>
              <a:endParaRPr lang="fr-FR" sz="4800" dirty="0"/>
            </a:p>
            <a:p>
              <a:endParaRPr lang="fr-FR" sz="4800" dirty="0"/>
            </a:p>
            <a:p>
              <a:endParaRPr lang="fr-FR" sz="4800" dirty="0"/>
            </a:p>
            <a:p>
              <a:endParaRPr lang="fr-FR" sz="4800" dirty="0"/>
            </a:p>
            <a:p>
              <a:endParaRPr lang="fr-FR" sz="4800" dirty="0"/>
            </a:p>
            <a:p>
              <a:endParaRPr lang="fr-FR" sz="4800" dirty="0"/>
            </a:p>
            <a:p>
              <a:endParaRPr lang="fr-FR" sz="4800" dirty="0"/>
            </a:p>
            <a:p>
              <a:endParaRPr lang="en-US" sz="4800" dirty="0"/>
            </a:p>
          </p:txBody>
        </p:sp>
        <p:pic>
          <p:nvPicPr>
            <p:cNvPr id="26" name="Image 25" descr="Une image contenant texte, capture d’écran, Police, Page web&#10;&#10;Le contenu généré par l’IA peut être incorrect.">
              <a:extLst>
                <a:ext uri="{FF2B5EF4-FFF2-40B4-BE49-F238E27FC236}">
                  <a16:creationId xmlns:a16="http://schemas.microsoft.com/office/drawing/2014/main" id="{435FD8AD-20FA-AD2C-E4C1-834FA6109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1" t="19000" r="44693" b="21076"/>
            <a:stretch>
              <a:fillRect/>
            </a:stretch>
          </p:blipFill>
          <p:spPr>
            <a:xfrm>
              <a:off x="1323555" y="4752250"/>
              <a:ext cx="8367857" cy="5534750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BB1B42F5-8F44-C300-4487-050EDE183CCA}"/>
                </a:ext>
              </a:extLst>
            </p:cNvPr>
            <p:cNvSpPr txBox="1"/>
            <p:nvPr/>
          </p:nvSpPr>
          <p:spPr>
            <a:xfrm>
              <a:off x="9200178" y="4726923"/>
              <a:ext cx="7820445" cy="5509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⚠️ </a:t>
              </a:r>
              <a:r>
                <a:rPr lang="en-US" sz="3200" b="1" dirty="0"/>
                <a:t>Impact </a:t>
              </a:r>
              <a:r>
                <a:rPr lang="en-US" sz="3200" b="1" dirty="0" err="1"/>
                <a:t>cumulatif</a:t>
              </a:r>
              <a:endParaRPr lang="en-US" sz="3200" b="1" dirty="0"/>
            </a:p>
            <a:p>
              <a:endParaRPr lang="en-US" sz="3200" dirty="0"/>
            </a:p>
            <a:p>
              <a:r>
                <a:rPr lang="fr-FR" sz="3200" dirty="0"/>
                <a:t>Ces cinq critères forment un nexus d'exclusion</a:t>
              </a:r>
            </a:p>
            <a:p>
              <a:endParaRPr lang="fr-FR" sz="3200" dirty="0"/>
            </a:p>
            <a:p>
              <a:r>
                <a:rPr lang="fr-FR" sz="3200" b="1" dirty="0"/>
                <a:t>Ménage ≥ 3 critères = probabilité &gt; 85% de rester exclu sans intervention ciblée</a:t>
              </a:r>
            </a:p>
            <a:p>
              <a:endParaRPr lang="fr-FR" sz="3200" dirty="0"/>
            </a:p>
            <a:p>
              <a:r>
                <a:rPr lang="fr-FR" sz="3200" dirty="0"/>
                <a:t>La synergie énergie-infrastructure-équipement est le blocage principal</a:t>
              </a:r>
            </a:p>
            <a:p>
              <a:endParaRPr lang="fr-FR" sz="3200" dirty="0"/>
            </a:p>
          </p:txBody>
        </p:sp>
      </p:grpSp>
      <p:sp>
        <p:nvSpPr>
          <p:cNvPr id="51" name="Freeform 23">
            <a:extLst>
              <a:ext uri="{FF2B5EF4-FFF2-40B4-BE49-F238E27FC236}">
                <a16:creationId xmlns:a16="http://schemas.microsoft.com/office/drawing/2014/main" id="{1602A1AF-200C-42B1-D4F8-3193B03C56A1}"/>
              </a:ext>
            </a:extLst>
          </p:cNvPr>
          <p:cNvSpPr/>
          <p:nvPr/>
        </p:nvSpPr>
        <p:spPr>
          <a:xfrm>
            <a:off x="17101137" y="58807"/>
            <a:ext cx="1263063" cy="1198493"/>
          </a:xfrm>
          <a:custGeom>
            <a:avLst/>
            <a:gdLst/>
            <a:ahLst/>
            <a:cxnLst/>
            <a:rect l="l" t="t" r="r" b="b"/>
            <a:pathLst>
              <a:path w="2107151" h="2107151">
                <a:moveTo>
                  <a:pt x="0" y="0"/>
                </a:moveTo>
                <a:lnTo>
                  <a:pt x="2107151" y="0"/>
                </a:lnTo>
                <a:lnTo>
                  <a:pt x="2107151" y="2107151"/>
                </a:lnTo>
                <a:lnTo>
                  <a:pt x="0" y="21071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14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77639" y="795646"/>
            <a:ext cx="7533899" cy="11352717"/>
            <a:chOff x="-724666" y="0"/>
            <a:chExt cx="4283354" cy="6454520"/>
          </a:xfrm>
        </p:grpSpPr>
        <p:sp>
          <p:nvSpPr>
            <p:cNvPr id="3" name="Freeform 3"/>
            <p:cNvSpPr/>
            <p:nvPr/>
          </p:nvSpPr>
          <p:spPr>
            <a:xfrm>
              <a:off x="-724666" y="0"/>
              <a:ext cx="4283354" cy="64545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55869" t="-1" r="-13595" b="12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253848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640131" y="-192936"/>
            <a:ext cx="1977164" cy="197716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26492" y="3254064"/>
            <a:ext cx="1507031" cy="1406156"/>
          </a:xfrm>
          <a:custGeom>
            <a:avLst/>
            <a:gdLst/>
            <a:ahLst/>
            <a:cxnLst/>
            <a:rect l="l" t="t" r="r" b="b"/>
            <a:pathLst>
              <a:path w="892786" h="782405">
                <a:moveTo>
                  <a:pt x="0" y="0"/>
                </a:moveTo>
                <a:lnTo>
                  <a:pt x="892786" y="0"/>
                </a:lnTo>
                <a:lnTo>
                  <a:pt x="892786" y="782405"/>
                </a:lnTo>
                <a:lnTo>
                  <a:pt x="0" y="782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28218" y="7856763"/>
            <a:ext cx="1521782" cy="1463677"/>
          </a:xfrm>
          <a:custGeom>
            <a:avLst/>
            <a:gdLst/>
            <a:ahLst/>
            <a:cxnLst/>
            <a:rect l="l" t="t" r="r" b="b"/>
            <a:pathLst>
              <a:path w="1521782" h="1463677">
                <a:moveTo>
                  <a:pt x="0" y="0"/>
                </a:moveTo>
                <a:lnTo>
                  <a:pt x="1521782" y="0"/>
                </a:lnTo>
                <a:lnTo>
                  <a:pt x="1521782" y="1463677"/>
                </a:lnTo>
                <a:lnTo>
                  <a:pt x="0" y="1463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781034" y="7456727"/>
            <a:ext cx="9061435" cy="2739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48286" lvl="1" algn="l"/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Résultats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attendus</a:t>
            </a:r>
            <a:endParaRPr lang="en-US" sz="32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6571" lvl="1" indent="-248285" algn="l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Efficacité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budgétaire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: +30%</a:t>
            </a:r>
          </a:p>
          <a:p>
            <a:pPr marL="496571" lvl="1" indent="-248285" algn="l">
              <a:lnSpc>
                <a:spcPct val="150000"/>
              </a:lnSpc>
              <a:buFont typeface="Arial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Réduction</a:t>
            </a:r>
            <a:r>
              <a:rPr lang="en-US" sz="3200" b="1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fracture numérique : </a:t>
            </a:r>
            <a:r>
              <a:rPr lang="en-US" sz="3600" b="1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-35%</a:t>
            </a:r>
          </a:p>
          <a:p>
            <a:pPr marL="496571" lvl="1" indent="-248285" algn="l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Couverture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nationale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: +25% par 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9233" y="1092737"/>
            <a:ext cx="10567577" cy="1022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US" sz="4400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Déploiement</a:t>
            </a:r>
            <a:r>
              <a:rPr lang="en-US" sz="44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ciblé</a:t>
            </a:r>
            <a:r>
              <a:rPr lang="en-US" sz="44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&amp; Inclusion numérique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15852" y="2924659"/>
            <a:ext cx="9138254" cy="363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7074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Garet Bold"/>
                <a:ea typeface="Garet Bold"/>
                <a:cs typeface="Arial" panose="020B0604020202020204" pitchFamily="34" charset="0"/>
                <a:sym typeface="Garet Bold"/>
              </a:rPr>
              <a:t>Espaces</a:t>
            </a:r>
            <a:r>
              <a:rPr lang="en-US" sz="3200" b="1" dirty="0">
                <a:solidFill>
                  <a:srgbClr val="000000"/>
                </a:solidFill>
                <a:latin typeface="Garet Bold"/>
                <a:ea typeface="Garet Bold"/>
                <a:cs typeface="Arial" panose="020B0604020202020204" pitchFamily="34" charset="0"/>
                <a:sym typeface="Garet Bold"/>
              </a:rPr>
              <a:t> publics </a:t>
            </a:r>
            <a:r>
              <a:rPr lang="en-US" sz="3200" b="1" dirty="0" err="1">
                <a:solidFill>
                  <a:srgbClr val="000000"/>
                </a:solidFill>
                <a:latin typeface="Garet Bold"/>
                <a:ea typeface="Garet Bold"/>
                <a:cs typeface="Arial" panose="020B0604020202020204" pitchFamily="34" charset="0"/>
                <a:sym typeface="Garet Bold"/>
              </a:rPr>
              <a:t>numériques</a:t>
            </a:r>
            <a:r>
              <a:rPr lang="en-US" sz="3200" b="1" dirty="0">
                <a:solidFill>
                  <a:srgbClr val="000000"/>
                </a:solidFill>
                <a:latin typeface="Garet Bold"/>
                <a:ea typeface="Garet Bold"/>
                <a:cs typeface="Arial" panose="020B0604020202020204" pitchFamily="34" charset="0"/>
                <a:sym typeface="Garet Bold"/>
              </a:rPr>
              <a:t> en zones </a:t>
            </a:r>
            <a:r>
              <a:rPr lang="en-US" sz="3200" b="1" dirty="0" err="1">
                <a:solidFill>
                  <a:srgbClr val="000000"/>
                </a:solidFill>
                <a:latin typeface="Garet Bold"/>
                <a:ea typeface="Garet Bold"/>
                <a:cs typeface="Arial" panose="020B0604020202020204" pitchFamily="34" charset="0"/>
                <a:sym typeface="Garet Bold"/>
              </a:rPr>
              <a:t>défavorisées</a:t>
            </a:r>
            <a:endParaRPr lang="en-US" sz="3200" b="1" dirty="0">
              <a:solidFill>
                <a:srgbClr val="000000"/>
              </a:solidFill>
              <a:latin typeface="Garet Bold"/>
              <a:ea typeface="Garet Bold"/>
              <a:cs typeface="Arial" panose="020B0604020202020204" pitchFamily="34" charset="0"/>
              <a:sym typeface="Garet Bold"/>
            </a:endParaRPr>
          </a:p>
          <a:p>
            <a:pPr marL="727074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000000"/>
                </a:solidFill>
                <a:latin typeface="Garet Bold"/>
                <a:ea typeface="Garet Bold"/>
                <a:cs typeface="Arial" panose="020B0604020202020204" pitchFamily="34" charset="0"/>
                <a:sym typeface="Garet Bold"/>
              </a:rPr>
              <a:t>Rendre obligatoire la pose de fourreaux numériques lors de tout projet d'électrification ou de bitumage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349A9616-5646-3138-FE10-303A079964DC}"/>
              </a:ext>
            </a:extLst>
          </p:cNvPr>
          <p:cNvSpPr txBox="1"/>
          <p:nvPr/>
        </p:nvSpPr>
        <p:spPr>
          <a:xfrm rot="16200000">
            <a:off x="-3754799" y="4740070"/>
            <a:ext cx="9231428" cy="719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72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Recommandations</a:t>
            </a:r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2CDB3D84-7993-66B1-B082-8991E21BDBA9}"/>
              </a:ext>
            </a:extLst>
          </p:cNvPr>
          <p:cNvSpPr/>
          <p:nvPr/>
        </p:nvSpPr>
        <p:spPr>
          <a:xfrm>
            <a:off x="17101137" y="58807"/>
            <a:ext cx="1263063" cy="1198493"/>
          </a:xfrm>
          <a:custGeom>
            <a:avLst/>
            <a:gdLst/>
            <a:ahLst/>
            <a:cxnLst/>
            <a:rect l="l" t="t" r="r" b="b"/>
            <a:pathLst>
              <a:path w="2107151" h="2107151">
                <a:moveTo>
                  <a:pt x="0" y="0"/>
                </a:moveTo>
                <a:lnTo>
                  <a:pt x="2107151" y="0"/>
                </a:lnTo>
                <a:lnTo>
                  <a:pt x="2107151" y="2107151"/>
                </a:lnTo>
                <a:lnTo>
                  <a:pt x="0" y="2107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97072" r="-970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700747" y="-181839"/>
            <a:ext cx="1977164" cy="197716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765931" y="7362322"/>
            <a:ext cx="9076537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Résultats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attendus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:</a:t>
            </a:r>
          </a:p>
          <a:p>
            <a:pPr marL="496571" lvl="1" indent="-248285" algn="l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+60% de ménages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touchés</a:t>
            </a:r>
            <a:endParaRPr lang="en-US" sz="32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96571" lvl="1" indent="-248285" algn="l"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Réduction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du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gaspillage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ressources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de 45%</a:t>
            </a:r>
          </a:p>
          <a:p>
            <a:pPr marL="496571" lvl="1" indent="-248285" algn="l"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Modèle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réplicable</a:t>
            </a:r>
            <a:r>
              <a:rPr lang="en-US" sz="3200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dans 15+ pays</a:t>
            </a:r>
          </a:p>
          <a:p>
            <a:pPr algn="l"/>
            <a:endParaRPr lang="en-US" sz="3200" dirty="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075570" y="2830754"/>
            <a:ext cx="7345732" cy="254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Financer les zones </a:t>
            </a:r>
            <a:r>
              <a:rPr lang="en-US" sz="35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prioritaires</a:t>
            </a:r>
            <a:r>
              <a:rPr lang="en-US" sz="35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35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identifiées</a:t>
            </a:r>
            <a:r>
              <a:rPr lang="en-US" sz="35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(</a:t>
            </a:r>
            <a:r>
              <a:rPr lang="en-US" sz="35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précaires</a:t>
            </a:r>
            <a:r>
              <a:rPr lang="en-US" sz="3599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) pour augmenter le niveau socio-</a:t>
            </a:r>
            <a:r>
              <a:rPr lang="en-US" sz="3599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économique</a:t>
            </a:r>
            <a:endParaRPr lang="en-US" sz="3599" b="1" dirty="0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B11638EC-4390-1DC4-94EC-44E861523109}"/>
              </a:ext>
            </a:extLst>
          </p:cNvPr>
          <p:cNvSpPr/>
          <p:nvPr/>
        </p:nvSpPr>
        <p:spPr>
          <a:xfrm>
            <a:off x="17101137" y="58807"/>
            <a:ext cx="1263063" cy="1198493"/>
          </a:xfrm>
          <a:custGeom>
            <a:avLst/>
            <a:gdLst/>
            <a:ahLst/>
            <a:cxnLst/>
            <a:rect l="l" t="t" r="r" b="b"/>
            <a:pathLst>
              <a:path w="2107151" h="2107151">
                <a:moveTo>
                  <a:pt x="0" y="0"/>
                </a:moveTo>
                <a:lnTo>
                  <a:pt x="2107151" y="0"/>
                </a:lnTo>
                <a:lnTo>
                  <a:pt x="2107151" y="2107151"/>
                </a:lnTo>
                <a:lnTo>
                  <a:pt x="0" y="210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B5344BE9-95BA-C33D-6431-354A38532E84}"/>
              </a:ext>
            </a:extLst>
          </p:cNvPr>
          <p:cNvSpPr txBox="1"/>
          <p:nvPr/>
        </p:nvSpPr>
        <p:spPr>
          <a:xfrm>
            <a:off x="1619233" y="1092737"/>
            <a:ext cx="10567577" cy="53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US" sz="4400" b="1" dirty="0" err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Dé-risquage</a:t>
            </a:r>
            <a:r>
              <a:rPr lang="en-US" sz="44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des communes</a:t>
            </a:r>
          </a:p>
        </p:txBody>
      </p:sp>
      <p:sp>
        <p:nvSpPr>
          <p:cNvPr id="30" name="Freeform 22">
            <a:extLst>
              <a:ext uri="{FF2B5EF4-FFF2-40B4-BE49-F238E27FC236}">
                <a16:creationId xmlns:a16="http://schemas.microsoft.com/office/drawing/2014/main" id="{BC56FBE4-1FCB-2B66-D4CD-962EFC8B93B7}"/>
              </a:ext>
            </a:extLst>
          </p:cNvPr>
          <p:cNvSpPr/>
          <p:nvPr/>
        </p:nvSpPr>
        <p:spPr>
          <a:xfrm>
            <a:off x="1226492" y="3254064"/>
            <a:ext cx="1507031" cy="1406156"/>
          </a:xfrm>
          <a:custGeom>
            <a:avLst/>
            <a:gdLst/>
            <a:ahLst/>
            <a:cxnLst/>
            <a:rect l="l" t="t" r="r" b="b"/>
            <a:pathLst>
              <a:path w="892786" h="782405">
                <a:moveTo>
                  <a:pt x="0" y="0"/>
                </a:moveTo>
                <a:lnTo>
                  <a:pt x="892786" y="0"/>
                </a:lnTo>
                <a:lnTo>
                  <a:pt x="892786" y="782405"/>
                </a:lnTo>
                <a:lnTo>
                  <a:pt x="0" y="782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88E55538-3330-950E-4E92-930EFA89DA8F}"/>
              </a:ext>
            </a:extLst>
          </p:cNvPr>
          <p:cNvSpPr/>
          <p:nvPr/>
        </p:nvSpPr>
        <p:spPr>
          <a:xfrm>
            <a:off x="1228218" y="7856763"/>
            <a:ext cx="1521782" cy="1463677"/>
          </a:xfrm>
          <a:custGeom>
            <a:avLst/>
            <a:gdLst/>
            <a:ahLst/>
            <a:cxnLst/>
            <a:rect l="l" t="t" r="r" b="b"/>
            <a:pathLst>
              <a:path w="1521782" h="1463677">
                <a:moveTo>
                  <a:pt x="0" y="0"/>
                </a:moveTo>
                <a:lnTo>
                  <a:pt x="1521782" y="0"/>
                </a:lnTo>
                <a:lnTo>
                  <a:pt x="1521782" y="1463677"/>
                </a:lnTo>
                <a:lnTo>
                  <a:pt x="0" y="1463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CA669646-705F-ABE9-8210-88C766053ACD}"/>
              </a:ext>
            </a:extLst>
          </p:cNvPr>
          <p:cNvSpPr txBox="1"/>
          <p:nvPr/>
        </p:nvSpPr>
        <p:spPr>
          <a:xfrm rot="16200000">
            <a:off x="-3754799" y="4740070"/>
            <a:ext cx="9231428" cy="719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72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Recommandations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23981" r="-239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4423" y="5465412"/>
            <a:ext cx="4176257" cy="545802"/>
            <a:chOff x="0" y="0"/>
            <a:chExt cx="1099919" cy="1437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9919" cy="143750"/>
            </a:xfrm>
            <a:custGeom>
              <a:avLst/>
              <a:gdLst/>
              <a:ahLst/>
              <a:cxnLst/>
              <a:rect l="l" t="t" r="r" b="b"/>
              <a:pathLst>
                <a:path w="1099919" h="143750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0345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99919" cy="17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Décembre 2025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7505177" y="2470770"/>
            <a:ext cx="3626092" cy="3436585"/>
          </a:xfrm>
          <a:custGeom>
            <a:avLst/>
            <a:gdLst/>
            <a:ahLst/>
            <a:cxnLst/>
            <a:rect l="l" t="t" r="r" b="b"/>
            <a:pathLst>
              <a:path w="2107151" h="2107151">
                <a:moveTo>
                  <a:pt x="0" y="0"/>
                </a:moveTo>
                <a:lnTo>
                  <a:pt x="2107151" y="0"/>
                </a:lnTo>
                <a:lnTo>
                  <a:pt x="2107151" y="2107151"/>
                </a:lnTo>
                <a:lnTo>
                  <a:pt x="0" y="210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2263652" y="7804277"/>
            <a:ext cx="1091839" cy="1454023"/>
          </a:xfrm>
          <a:custGeom>
            <a:avLst/>
            <a:gdLst/>
            <a:ahLst/>
            <a:cxnLst/>
            <a:rect l="l" t="t" r="r" b="b"/>
            <a:pathLst>
              <a:path w="1091839" h="1454023">
                <a:moveTo>
                  <a:pt x="0" y="0"/>
                </a:moveTo>
                <a:lnTo>
                  <a:pt x="1091839" y="0"/>
                </a:lnTo>
                <a:lnTo>
                  <a:pt x="1091839" y="1454023"/>
                </a:lnTo>
                <a:lnTo>
                  <a:pt x="0" y="1454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653503" y="4648200"/>
            <a:ext cx="87665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POUR VOTRE ATENTION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85516" y="8142108"/>
            <a:ext cx="5102540" cy="389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EQUIPE 3 ACDS 2025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24423" y="3135538"/>
            <a:ext cx="8795646" cy="152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MERCI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330</Words>
  <Application>Microsoft Office PowerPoint</Application>
  <PresentationFormat>Personnalisé</PresentationFormat>
  <Paragraphs>53</Paragraphs>
  <Slides>7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Calibri</vt:lpstr>
      <vt:lpstr>Arial</vt:lpstr>
      <vt:lpstr>Aptos</vt:lpstr>
      <vt:lpstr>Garet</vt:lpstr>
      <vt:lpstr>Garet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Business Proposal Pitch Deck Presentation Design</dc:title>
  <dc:creator>HP</dc:creator>
  <cp:lastModifiedBy>Kokou Géoffroy DISSE</cp:lastModifiedBy>
  <cp:revision>5</cp:revision>
  <dcterms:created xsi:type="dcterms:W3CDTF">2006-08-16T00:00:00Z</dcterms:created>
  <dcterms:modified xsi:type="dcterms:W3CDTF">2025-12-25T12:47:26Z</dcterms:modified>
  <dc:identifier>DAG8Od4m2zU</dc:identifier>
</cp:coreProperties>
</file>